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s>
</file>

<file path=ppt/media/>
</file>

<file path=ppt/media/image-1-1.png>
</file>

<file path=ppt/media/image-1-2.png>
</file>

<file path=ppt/media/image-10-1.png>
</file>

<file path=ppt/media/image-10-2.png>
</file>

<file path=ppt/media/image-11-1.png>
</file>

<file path=ppt/media/image-11-2.png>
</file>

<file path=ppt/media/image-12-1.png>
</file>

<file path=ppt/media/image-12-2.png>
</file>

<file path=ppt/media/image-13-1.png>
</file>

<file path=ppt/media/image-13-2.png>
</file>

<file path=ppt/media/image-14-1.png>
</file>

<file path=ppt/media/image-14-2.png>
</file>

<file path=ppt/media/image-15-1.png>
</file>

<file path=ppt/media/image-15-2.png>
</file>

<file path=ppt/media/image-16-1.png>
</file>

<file path=ppt/media/image-16-2.png>
</file>

<file path=ppt/media/image-17-1.png>
</file>

<file path=ppt/media/image-17-2.png>
</file>

<file path=ppt/media/image-18-1.png>
</file>

<file path=ppt/media/image-18-2.png>
</file>

<file path=ppt/media/image-19-1.png>
</file>

<file path=ppt/media/image-19-2.png>
</file>

<file path=ppt/media/image-2-1.png>
</file>

<file path=ppt/media/image-2-2.png>
</file>

<file path=ppt/media/image-2-3.png>
</file>

<file path=ppt/media/image-2-4.png>
</file>

<file path=ppt/media/image-20-1.png>
</file>

<file path=ppt/media/image-3-1.png>
</file>

<file path=ppt/media/image-3-2.png>
</file>

<file path=ppt/media/image-4-1.png>
</file>

<file path=ppt/media/image-5-1.png>
</file>

<file path=ppt/media/image-5-2.png>
</file>

<file path=ppt/media/image-6-1.png>
</file>

<file path=ppt/media/image-6-2.png>
</file>

<file path=ppt/media/image-7-1.png>
</file>

<file path=ppt/media/image-7-2.png>
</file>

<file path=ppt/media/image-8-1.png>
</file>

<file path=ppt/media/image-8-2.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slideLayout" Target="../slideLayouts/slideLayout1.xml"/><Relationship Id="rId5"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4" Type="http://schemas.openxmlformats.org/officeDocument/2006/relationships/slideLayout" Target="../slideLayouts/slideLayout1.xml"/><Relationship Id="rId5"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3-1.png"/><Relationship Id="rId2" Type="http://schemas.openxmlformats.org/officeDocument/2006/relationships/image" Target="../media/image-13-2.png"/><Relationship Id="rId4" Type="http://schemas.openxmlformats.org/officeDocument/2006/relationships/slideLayout" Target="../slideLayouts/slideLayout1.xml"/><Relationship Id="rId5"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4-1.png"/><Relationship Id="rId2" Type="http://schemas.openxmlformats.org/officeDocument/2006/relationships/image" Target="../media/image-14-2.png"/><Relationship Id="rId4" Type="http://schemas.openxmlformats.org/officeDocument/2006/relationships/slideLayout" Target="../slideLayouts/slideLayout1.xml"/><Relationship Id="rId5"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5-1.png"/><Relationship Id="rId2" Type="http://schemas.openxmlformats.org/officeDocument/2006/relationships/image" Target="../media/image-15-2.png"/><Relationship Id="rId4" Type="http://schemas.openxmlformats.org/officeDocument/2006/relationships/slideLayout" Target="../slideLayouts/slideLayout1.xml"/><Relationship Id="rId5"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6-1.png"/><Relationship Id="rId2" Type="http://schemas.openxmlformats.org/officeDocument/2006/relationships/image" Target="../media/image-16-2.png"/><Relationship Id="rId4" Type="http://schemas.openxmlformats.org/officeDocument/2006/relationships/slideLayout" Target="../slideLayouts/slideLayout1.xml"/><Relationship Id="rId5"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7-1.png"/><Relationship Id="rId2" Type="http://schemas.openxmlformats.org/officeDocument/2006/relationships/image" Target="../media/image-17-2.png"/><Relationship Id="rId4" Type="http://schemas.openxmlformats.org/officeDocument/2006/relationships/slideLayout" Target="../slideLayouts/slideLayout1.xml"/><Relationship Id="rId5"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8-1.png"/><Relationship Id="rId2" Type="http://schemas.openxmlformats.org/officeDocument/2006/relationships/image" Target="../media/image-18-2.png"/><Relationship Id="rId4" Type="http://schemas.openxmlformats.org/officeDocument/2006/relationships/slideLayout" Target="../slideLayouts/slideLayout1.xml"/><Relationship Id="rId5"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9-1.png"/><Relationship Id="rId2" Type="http://schemas.openxmlformats.org/officeDocument/2006/relationships/image" Target="../media/image-19-2.png"/><Relationship Id="rId4" Type="http://schemas.openxmlformats.org/officeDocument/2006/relationships/slideLayout" Target="../slideLayouts/slideLayout1.xml"/><Relationship Id="rId5"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6" Type="http://schemas.openxmlformats.org/officeDocument/2006/relationships/slideLayout" Target="../slideLayouts/slideLayout1.xml"/><Relationship Id="rId7"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20-1.png"/><Relationship Id="rId3" Type="http://schemas.openxmlformats.org/officeDocument/2006/relationships/slideLayout" Target="../slideLayouts/slideLayout1.xml"/><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7315200" y="0"/>
            <a:ext cx="7315200" cy="8229600"/>
          </a:xfrm>
          <a:prstGeom prst="rect">
            <a:avLst/>
          </a:prstGeom>
        </p:spPr>
      </p:pic>
      <p:sp>
        <p:nvSpPr>
          <p:cNvPr id="5" name="Text 2"/>
          <p:cNvSpPr/>
          <p:nvPr/>
        </p:nvSpPr>
        <p:spPr>
          <a:xfrm>
            <a:off x="833199" y="1809869"/>
            <a:ext cx="5648801" cy="2499598"/>
          </a:xfrm>
          <a:prstGeom prst="rect">
            <a:avLst/>
          </a:prstGeom>
          <a:noFill/>
          <a:ln/>
        </p:spPr>
        <p:txBody>
          <a:bodyPr wrap="square" rtlCol="0" anchor="t"/>
          <a:lstStyle/>
          <a:p>
            <a:pPr indent="0" marL="0">
              <a:lnSpc>
                <a:spcPts val="6561"/>
              </a:lnSpc>
              <a:buNone/>
            </a:pPr>
            <a:r>
              <a:rPr lang="en-US" sz="5249" dirty="0">
                <a:solidFill>
                  <a:srgbClr val="FFFFFF"/>
                </a:solidFill>
                <a:latin typeface="Fraunces" pitchFamily="34" charset="0"/>
                <a:ea typeface="Fraunces" pitchFamily="34" charset="-122"/>
                <a:cs typeface="Fraunces" pitchFamily="34" charset="-120"/>
              </a:rPr>
              <a:t>Automate Software Testing with Python</a:t>
            </a:r>
            <a:endParaRPr lang="en-US" sz="5249" dirty="0"/>
          </a:p>
        </p:txBody>
      </p:sp>
      <p:sp>
        <p:nvSpPr>
          <p:cNvPr id="6" name="Text 3"/>
          <p:cNvSpPr/>
          <p:nvPr/>
        </p:nvSpPr>
        <p:spPr>
          <a:xfrm>
            <a:off x="833199" y="4642723"/>
            <a:ext cx="5648801" cy="1777008"/>
          </a:xfrm>
          <a:prstGeom prst="rect">
            <a:avLst/>
          </a:prstGeom>
          <a:noFill/>
          <a:ln/>
        </p:spPr>
        <p:txBody>
          <a:bodyPr wrap="square" rtlCol="0" anchor="t"/>
          <a:lstStyle/>
          <a:p>
            <a:pPr indent="0" marL="0">
              <a:lnSpc>
                <a:spcPts val="2799"/>
              </a:lnSpc>
              <a:buNone/>
            </a:pPr>
            <a:r>
              <a:rPr lang="en-US" sz="1750" dirty="0">
                <a:solidFill>
                  <a:srgbClr val="EBECEF"/>
                </a:solidFill>
                <a:latin typeface="Epilogue" pitchFamily="34" charset="0"/>
                <a:ea typeface="Epilogue" pitchFamily="34" charset="-122"/>
                <a:cs typeface="Epilogue" pitchFamily="34" charset="-120"/>
              </a:rPr>
              <a:t>Software testing is crucial to ensure the quality of your applications. In this presentation, we will explore how Python can be used to automate software testing, saving time and improving efficiency.</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2896076"/>
            <a:ext cx="4443889" cy="694373"/>
          </a:xfrm>
          <a:prstGeom prst="rect">
            <a:avLst/>
          </a:prstGeom>
          <a:noFill/>
          <a:ln/>
        </p:spPr>
        <p:txBody>
          <a:bodyPr wrap="none" rtlCol="0" anchor="t"/>
          <a:lstStyle/>
          <a:p>
            <a:pPr indent="0" marL="0">
              <a:lnSpc>
                <a:spcPts val="5468"/>
              </a:lnSpc>
              <a:buNone/>
            </a:pPr>
            <a:r>
              <a:rPr lang="en-US" sz="4374" dirty="0">
                <a:solidFill>
                  <a:srgbClr val="FFFFFF"/>
                </a:solidFill>
                <a:latin typeface="Fraunces" pitchFamily="34" charset="0"/>
                <a:ea typeface="Fraunces" pitchFamily="34" charset="-122"/>
                <a:cs typeface="Fraunces" pitchFamily="34" charset="-120"/>
              </a:rPr>
              <a:t>output</a:t>
            </a:r>
            <a:endParaRPr lang="en-US" sz="4374" dirty="0"/>
          </a:p>
        </p:txBody>
      </p:sp>
      <p:pic>
        <p:nvPicPr>
          <p:cNvPr id="5" name="Image 0" descr="preencoded.png">    </p:cNvPr>
          <p:cNvPicPr>
            <a:picLocks noChangeAspect="1"/>
          </p:cNvPicPr>
          <p:nvPr/>
        </p:nvPicPr>
        <p:blipFill>
          <a:blip r:embed="rId1"/>
          <a:stretch>
            <a:fillRect/>
          </a:stretch>
        </p:blipFill>
        <p:spPr>
          <a:xfrm>
            <a:off x="2037993" y="4034790"/>
            <a:ext cx="10554414" cy="1243251"/>
          </a:xfrm>
          <a:prstGeom prst="rect">
            <a:avLst/>
          </a:prstGeom>
        </p:spPr>
      </p:pic>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2978">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2380655" y="573048"/>
            <a:ext cx="9869091" cy="7083504"/>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0001">
            <a:solidFill>
              <a:srgbClr val="565151"/>
            </a:solidFill>
            <a:prstDash val="solid"/>
          </a:ln>
        </p:spPr>
      </p:sp>
      <p:sp>
        <p:nvSpPr>
          <p:cNvPr id="4" name="Text 2"/>
          <p:cNvSpPr/>
          <p:nvPr/>
        </p:nvSpPr>
        <p:spPr>
          <a:xfrm>
            <a:off x="3484959" y="444579"/>
            <a:ext cx="3225403" cy="503873"/>
          </a:xfrm>
          <a:prstGeom prst="rect">
            <a:avLst/>
          </a:prstGeom>
          <a:noFill/>
          <a:ln/>
        </p:spPr>
        <p:txBody>
          <a:bodyPr wrap="none" rtlCol="0" anchor="t"/>
          <a:lstStyle/>
          <a:p>
            <a:pPr indent="0" marL="0">
              <a:lnSpc>
                <a:spcPts val="3968"/>
              </a:lnSpc>
              <a:buNone/>
            </a:pPr>
            <a:endParaRPr lang="en-US" sz="3175" dirty="0"/>
          </a:p>
        </p:txBody>
      </p:sp>
      <p:pic>
        <p:nvPicPr>
          <p:cNvPr id="5" name="Image 0" descr="preencoded.png">    </p:cNvPr>
          <p:cNvPicPr>
            <a:picLocks noChangeAspect="1"/>
          </p:cNvPicPr>
          <p:nvPr/>
        </p:nvPicPr>
        <p:blipFill>
          <a:blip r:embed="rId1"/>
          <a:stretch>
            <a:fillRect/>
          </a:stretch>
        </p:blipFill>
        <p:spPr>
          <a:xfrm>
            <a:off x="3484959" y="1270992"/>
            <a:ext cx="7660481" cy="6513909"/>
          </a:xfrm>
          <a:prstGeom prst="rect">
            <a:avLst/>
          </a:prstGeom>
        </p:spPr>
      </p:pic>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31267"/>
          </a:xfrm>
          <a:prstGeom prst="rect">
            <a:avLst/>
          </a:prstGeom>
          <a:solidFill>
            <a:srgbClr val="080E26"/>
          </a:solidFill>
          <a:ln w="11192">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3020258" y="497205"/>
            <a:ext cx="8589883" cy="7236857"/>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1192">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3033117" y="496133"/>
            <a:ext cx="8564047" cy="7237214"/>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31743"/>
          </a:xfrm>
          <a:prstGeom prst="rect">
            <a:avLst/>
          </a:prstGeom>
          <a:solidFill>
            <a:srgbClr val="080E26"/>
          </a:solidFill>
          <a:ln w="11430">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2951202" y="505301"/>
            <a:ext cx="8727996" cy="7221141"/>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1430">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2964537" y="504468"/>
            <a:ext cx="8701326" cy="7220664"/>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1549">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2907268" y="511731"/>
            <a:ext cx="8815745" cy="7206020"/>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31862"/>
          </a:xfrm>
          <a:prstGeom prst="rect">
            <a:avLst/>
          </a:prstGeom>
          <a:solidFill>
            <a:srgbClr val="080E26"/>
          </a:solidFill>
          <a:ln w="11430">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2957870" y="504468"/>
            <a:ext cx="8714661" cy="7222927"/>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2037993" y="2190869"/>
            <a:ext cx="10554414" cy="3847743"/>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734497"/>
            <a:ext cx="10554414" cy="1388745"/>
          </a:xfrm>
          <a:prstGeom prst="rect">
            <a:avLst/>
          </a:prstGeom>
          <a:noFill/>
          <a:ln/>
        </p:spPr>
        <p:txBody>
          <a:bodyPr wrap="square" rtlCol="0" anchor="t"/>
          <a:lstStyle/>
          <a:p>
            <a:pPr indent="0" marL="0">
              <a:lnSpc>
                <a:spcPts val="5468"/>
              </a:lnSpc>
              <a:buNone/>
            </a:pPr>
            <a:r>
              <a:rPr lang="en-US" sz="4374" dirty="0">
                <a:solidFill>
                  <a:srgbClr val="FFFFFF"/>
                </a:solidFill>
                <a:latin typeface="Fraunces" pitchFamily="34" charset="0"/>
                <a:ea typeface="Fraunces" pitchFamily="34" charset="-122"/>
                <a:cs typeface="Fraunces" pitchFamily="34" charset="-120"/>
              </a:rPr>
              <a:t>Common Tools and Frameworks for Automated Testing in Python</a:t>
            </a:r>
            <a:endParaRPr lang="en-US" sz="4374" dirty="0"/>
          </a:p>
        </p:txBody>
      </p:sp>
      <p:pic>
        <p:nvPicPr>
          <p:cNvPr id="5" name="Image 0" descr="preencoded.png">    </p:cNvPr>
          <p:cNvPicPr>
            <a:picLocks noChangeAspect="1"/>
          </p:cNvPicPr>
          <p:nvPr/>
        </p:nvPicPr>
        <p:blipFill>
          <a:blip r:embed="rId1"/>
          <a:stretch>
            <a:fillRect/>
          </a:stretch>
        </p:blipFill>
        <p:spPr>
          <a:xfrm>
            <a:off x="2037993" y="2567583"/>
            <a:ext cx="3295888" cy="2036921"/>
          </a:xfrm>
          <a:prstGeom prst="rect">
            <a:avLst/>
          </a:prstGeom>
        </p:spPr>
      </p:pic>
      <p:sp>
        <p:nvSpPr>
          <p:cNvPr id="6" name="Text 3"/>
          <p:cNvSpPr/>
          <p:nvPr/>
        </p:nvSpPr>
        <p:spPr>
          <a:xfrm>
            <a:off x="2037993" y="4882158"/>
            <a:ext cx="2221944" cy="347186"/>
          </a:xfrm>
          <a:prstGeom prst="rect">
            <a:avLst/>
          </a:prstGeom>
          <a:noFill/>
          <a:ln/>
        </p:spPr>
        <p:txBody>
          <a:bodyPr wrap="none" rtlCol="0" anchor="t"/>
          <a:lstStyle/>
          <a:p>
            <a:pPr algn="l" indent="0" marL="0">
              <a:lnSpc>
                <a:spcPts val="2734"/>
              </a:lnSpc>
              <a:buNone/>
            </a:pPr>
            <a:r>
              <a:rPr lang="en-US" sz="2187" dirty="0">
                <a:solidFill>
                  <a:srgbClr val="FFFFFF"/>
                </a:solidFill>
                <a:latin typeface="Fraunces" pitchFamily="34" charset="0"/>
                <a:ea typeface="Fraunces" pitchFamily="34" charset="-122"/>
                <a:cs typeface="Fraunces" pitchFamily="34" charset="-120"/>
              </a:rPr>
              <a:t>Selenium</a:t>
            </a:r>
            <a:endParaRPr lang="en-US" sz="2187" dirty="0"/>
          </a:p>
        </p:txBody>
      </p:sp>
      <p:sp>
        <p:nvSpPr>
          <p:cNvPr id="7" name="Text 4"/>
          <p:cNvSpPr/>
          <p:nvPr/>
        </p:nvSpPr>
        <p:spPr>
          <a:xfrm>
            <a:off x="2037993" y="5362575"/>
            <a:ext cx="3295888" cy="2132409"/>
          </a:xfrm>
          <a:prstGeom prst="rect">
            <a:avLst/>
          </a:prstGeom>
          <a:noFill/>
          <a:ln/>
        </p:spPr>
        <p:txBody>
          <a:bodyPr wrap="square" rtlCol="0" anchor="t"/>
          <a:lstStyle/>
          <a:p>
            <a:pPr algn="l" indent="0" marL="0">
              <a:lnSpc>
                <a:spcPts val="2799"/>
              </a:lnSpc>
              <a:buNone/>
            </a:pPr>
            <a:r>
              <a:rPr lang="en-US" sz="1750" dirty="0">
                <a:solidFill>
                  <a:srgbClr val="EBECEF"/>
                </a:solidFill>
                <a:latin typeface="Epilogue" pitchFamily="34" charset="0"/>
                <a:ea typeface="Epilogue" pitchFamily="34" charset="-122"/>
                <a:cs typeface="Epilogue" pitchFamily="34" charset="-120"/>
              </a:rPr>
              <a:t>Selenium is a popular framework for web application testing, providing powerful capabilities for automating browser interactions.</a:t>
            </a:r>
            <a:endParaRPr lang="en-US" sz="1750" dirty="0"/>
          </a:p>
        </p:txBody>
      </p:sp>
      <p:pic>
        <p:nvPicPr>
          <p:cNvPr id="8" name="Image 1" descr="preencoded.png">    </p:cNvPr>
          <p:cNvPicPr>
            <a:picLocks noChangeAspect="1"/>
          </p:cNvPicPr>
          <p:nvPr/>
        </p:nvPicPr>
        <p:blipFill>
          <a:blip r:embed="rId2"/>
          <a:stretch>
            <a:fillRect/>
          </a:stretch>
        </p:blipFill>
        <p:spPr>
          <a:xfrm>
            <a:off x="5667137" y="2567583"/>
            <a:ext cx="3296007" cy="2037040"/>
          </a:xfrm>
          <a:prstGeom prst="rect">
            <a:avLst/>
          </a:prstGeom>
        </p:spPr>
      </p:pic>
      <p:sp>
        <p:nvSpPr>
          <p:cNvPr id="9" name="Text 5"/>
          <p:cNvSpPr/>
          <p:nvPr/>
        </p:nvSpPr>
        <p:spPr>
          <a:xfrm>
            <a:off x="5667137" y="4882277"/>
            <a:ext cx="2221944" cy="347186"/>
          </a:xfrm>
          <a:prstGeom prst="rect">
            <a:avLst/>
          </a:prstGeom>
          <a:noFill/>
          <a:ln/>
        </p:spPr>
        <p:txBody>
          <a:bodyPr wrap="none" rtlCol="0" anchor="t"/>
          <a:lstStyle/>
          <a:p>
            <a:pPr algn="l" indent="0" marL="0">
              <a:lnSpc>
                <a:spcPts val="2734"/>
              </a:lnSpc>
              <a:buNone/>
            </a:pPr>
            <a:r>
              <a:rPr lang="en-US" sz="2187" dirty="0">
                <a:solidFill>
                  <a:srgbClr val="FFFFFF"/>
                </a:solidFill>
                <a:latin typeface="Fraunces" pitchFamily="34" charset="0"/>
                <a:ea typeface="Fraunces" pitchFamily="34" charset="-122"/>
                <a:cs typeface="Fraunces" pitchFamily="34" charset="-120"/>
              </a:rPr>
              <a:t>Pytest</a:t>
            </a:r>
            <a:endParaRPr lang="en-US" sz="2187" dirty="0"/>
          </a:p>
        </p:txBody>
      </p:sp>
      <p:sp>
        <p:nvSpPr>
          <p:cNvPr id="10" name="Text 6"/>
          <p:cNvSpPr/>
          <p:nvPr/>
        </p:nvSpPr>
        <p:spPr>
          <a:xfrm>
            <a:off x="5667137" y="5362694"/>
            <a:ext cx="3296007" cy="1777008"/>
          </a:xfrm>
          <a:prstGeom prst="rect">
            <a:avLst/>
          </a:prstGeom>
          <a:noFill/>
          <a:ln/>
        </p:spPr>
        <p:txBody>
          <a:bodyPr wrap="square" rtlCol="0" anchor="t"/>
          <a:lstStyle/>
          <a:p>
            <a:pPr algn="l" indent="0" marL="0">
              <a:lnSpc>
                <a:spcPts val="2799"/>
              </a:lnSpc>
              <a:buNone/>
            </a:pPr>
            <a:r>
              <a:rPr lang="en-US" sz="1750" dirty="0">
                <a:solidFill>
                  <a:srgbClr val="EBECEF"/>
                </a:solidFill>
                <a:latin typeface="Epilogue" pitchFamily="34" charset="0"/>
                <a:ea typeface="Epilogue" pitchFamily="34" charset="-122"/>
                <a:cs typeface="Epilogue" pitchFamily="34" charset="-120"/>
              </a:rPr>
              <a:t>Pytest is a Python testing framework that simplifies the process of writing and running tests by providing a concise and intuitive syntax.</a:t>
            </a:r>
            <a:endParaRPr lang="en-US" sz="1750" dirty="0"/>
          </a:p>
        </p:txBody>
      </p:sp>
      <p:pic>
        <p:nvPicPr>
          <p:cNvPr id="11" name="Image 2" descr="preencoded.png">    </p:cNvPr>
          <p:cNvPicPr>
            <a:picLocks noChangeAspect="1"/>
          </p:cNvPicPr>
          <p:nvPr/>
        </p:nvPicPr>
        <p:blipFill>
          <a:blip r:embed="rId3"/>
          <a:stretch>
            <a:fillRect/>
          </a:stretch>
        </p:blipFill>
        <p:spPr>
          <a:xfrm>
            <a:off x="9296400" y="2567583"/>
            <a:ext cx="3296007" cy="2037040"/>
          </a:xfrm>
          <a:prstGeom prst="rect">
            <a:avLst/>
          </a:prstGeom>
        </p:spPr>
      </p:pic>
      <p:sp>
        <p:nvSpPr>
          <p:cNvPr id="12" name="Text 7"/>
          <p:cNvSpPr/>
          <p:nvPr/>
        </p:nvSpPr>
        <p:spPr>
          <a:xfrm>
            <a:off x="9296400" y="4882277"/>
            <a:ext cx="2221944" cy="347186"/>
          </a:xfrm>
          <a:prstGeom prst="rect">
            <a:avLst/>
          </a:prstGeom>
          <a:noFill/>
          <a:ln/>
        </p:spPr>
        <p:txBody>
          <a:bodyPr wrap="none" rtlCol="0" anchor="t"/>
          <a:lstStyle/>
          <a:p>
            <a:pPr algn="l" indent="0" marL="0">
              <a:lnSpc>
                <a:spcPts val="2734"/>
              </a:lnSpc>
              <a:buNone/>
            </a:pPr>
            <a:r>
              <a:rPr lang="en-US" sz="2187" dirty="0">
                <a:solidFill>
                  <a:srgbClr val="FFFFFF"/>
                </a:solidFill>
                <a:latin typeface="Fraunces" pitchFamily="34" charset="0"/>
                <a:ea typeface="Fraunces" pitchFamily="34" charset="-122"/>
                <a:cs typeface="Fraunces" pitchFamily="34" charset="-120"/>
              </a:rPr>
              <a:t>Appium</a:t>
            </a:r>
            <a:endParaRPr lang="en-US" sz="2187" dirty="0"/>
          </a:p>
        </p:txBody>
      </p:sp>
      <p:sp>
        <p:nvSpPr>
          <p:cNvPr id="13" name="Text 8"/>
          <p:cNvSpPr/>
          <p:nvPr/>
        </p:nvSpPr>
        <p:spPr>
          <a:xfrm>
            <a:off x="9296400" y="5362694"/>
            <a:ext cx="3296007" cy="1777008"/>
          </a:xfrm>
          <a:prstGeom prst="rect">
            <a:avLst/>
          </a:prstGeom>
          <a:noFill/>
          <a:ln/>
        </p:spPr>
        <p:txBody>
          <a:bodyPr wrap="square" rtlCol="0" anchor="t"/>
          <a:lstStyle/>
          <a:p>
            <a:pPr algn="l" indent="0" marL="0">
              <a:lnSpc>
                <a:spcPts val="2799"/>
              </a:lnSpc>
              <a:buNone/>
            </a:pPr>
            <a:r>
              <a:rPr lang="en-US" sz="1750" dirty="0">
                <a:solidFill>
                  <a:srgbClr val="EBECEF"/>
                </a:solidFill>
                <a:latin typeface="Epilogue" pitchFamily="34" charset="0"/>
                <a:ea typeface="Epilogue" pitchFamily="34" charset="-122"/>
                <a:cs typeface="Epilogue" pitchFamily="34" charset="-120"/>
              </a:rPr>
              <a:t>Appium is widely used for mobile application testing, supporting both Android and iOS platforms using a single API.</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573">
            <a:solidFill>
              <a:srgbClr val="565151"/>
            </a:solidFill>
            <a:prstDash val="solid"/>
          </a:ln>
        </p:spPr>
      </p:sp>
      <p:sp>
        <p:nvSpPr>
          <p:cNvPr id="4" name="Text 2"/>
          <p:cNvSpPr/>
          <p:nvPr/>
        </p:nvSpPr>
        <p:spPr>
          <a:xfrm>
            <a:off x="2133957" y="600432"/>
            <a:ext cx="10362486" cy="1363504"/>
          </a:xfrm>
          <a:prstGeom prst="rect">
            <a:avLst/>
          </a:prstGeom>
          <a:noFill/>
          <a:ln/>
        </p:spPr>
        <p:txBody>
          <a:bodyPr wrap="square" rtlCol="0" anchor="t"/>
          <a:lstStyle/>
          <a:p>
            <a:pPr indent="0" marL="0">
              <a:lnSpc>
                <a:spcPts val="5368"/>
              </a:lnSpc>
              <a:buNone/>
            </a:pPr>
            <a:r>
              <a:rPr lang="en-US" sz="4294" dirty="0">
                <a:solidFill>
                  <a:srgbClr val="FFFFFF"/>
                </a:solidFill>
                <a:latin typeface="Fraunces" pitchFamily="34" charset="0"/>
                <a:ea typeface="Fraunces" pitchFamily="34" charset="-122"/>
                <a:cs typeface="Fraunces" pitchFamily="34" charset="-120"/>
              </a:rPr>
              <a:t>Best Practices for Automated Software Testing in Python</a:t>
            </a:r>
            <a:endParaRPr lang="en-US" sz="4294" dirty="0"/>
          </a:p>
        </p:txBody>
      </p:sp>
      <p:sp>
        <p:nvSpPr>
          <p:cNvPr id="5" name="Shape 3"/>
          <p:cNvSpPr/>
          <p:nvPr/>
        </p:nvSpPr>
        <p:spPr>
          <a:xfrm>
            <a:off x="2133957" y="2400181"/>
            <a:ext cx="5072182" cy="2330887"/>
          </a:xfrm>
          <a:prstGeom prst="roundRect">
            <a:avLst>
              <a:gd name="adj" fmla="val 4212"/>
            </a:avLst>
          </a:prstGeom>
          <a:solidFill>
            <a:srgbClr val="283157"/>
          </a:solidFill>
          <a:ln w="13573">
            <a:solidFill>
              <a:srgbClr val="303B69"/>
            </a:solidFill>
            <a:prstDash val="solid"/>
          </a:ln>
        </p:spPr>
      </p:sp>
      <p:sp>
        <p:nvSpPr>
          <p:cNvPr id="6" name="Text 4"/>
          <p:cNvSpPr/>
          <p:nvPr/>
        </p:nvSpPr>
        <p:spPr>
          <a:xfrm>
            <a:off x="2365653" y="2631877"/>
            <a:ext cx="2181582" cy="340757"/>
          </a:xfrm>
          <a:prstGeom prst="rect">
            <a:avLst/>
          </a:prstGeom>
          <a:noFill/>
          <a:ln/>
        </p:spPr>
        <p:txBody>
          <a:bodyPr wrap="none" rtlCol="0" anchor="t"/>
          <a:lstStyle/>
          <a:p>
            <a:pPr indent="0" marL="0">
              <a:lnSpc>
                <a:spcPts val="2684"/>
              </a:lnSpc>
              <a:buNone/>
            </a:pPr>
            <a:r>
              <a:rPr lang="en-US" sz="2147" dirty="0">
                <a:solidFill>
                  <a:srgbClr val="EBECEF"/>
                </a:solidFill>
                <a:latin typeface="Fraunces" pitchFamily="34" charset="0"/>
                <a:ea typeface="Fraunces" pitchFamily="34" charset="-122"/>
                <a:cs typeface="Fraunces" pitchFamily="34" charset="-120"/>
              </a:rPr>
              <a:t>Modularity</a:t>
            </a:r>
            <a:endParaRPr lang="en-US" sz="2147" dirty="0"/>
          </a:p>
        </p:txBody>
      </p:sp>
      <p:sp>
        <p:nvSpPr>
          <p:cNvPr id="7" name="Text 5"/>
          <p:cNvSpPr/>
          <p:nvPr/>
        </p:nvSpPr>
        <p:spPr>
          <a:xfrm>
            <a:off x="2365653" y="3103483"/>
            <a:ext cx="4608790" cy="1046917"/>
          </a:xfrm>
          <a:prstGeom prst="rect">
            <a:avLst/>
          </a:prstGeom>
          <a:noFill/>
          <a:ln/>
        </p:spPr>
        <p:txBody>
          <a:bodyPr wrap="square" rtlCol="0" anchor="t"/>
          <a:lstStyle/>
          <a:p>
            <a:pPr indent="0" marL="0">
              <a:lnSpc>
                <a:spcPts val="2748"/>
              </a:lnSpc>
              <a:buNone/>
            </a:pPr>
            <a:r>
              <a:rPr lang="en-US" sz="1718" dirty="0">
                <a:solidFill>
                  <a:srgbClr val="EBECEF"/>
                </a:solidFill>
                <a:latin typeface="Epilogue" pitchFamily="34" charset="0"/>
                <a:ea typeface="Epilogue" pitchFamily="34" charset="-122"/>
                <a:cs typeface="Epilogue" pitchFamily="34" charset="-120"/>
              </a:rPr>
              <a:t>Design test scripts that are modular and reusable, enabling easy maintenance and scalability of the test suite.</a:t>
            </a:r>
            <a:endParaRPr lang="en-US" sz="1718" dirty="0"/>
          </a:p>
        </p:txBody>
      </p:sp>
      <p:sp>
        <p:nvSpPr>
          <p:cNvPr id="8" name="Shape 6"/>
          <p:cNvSpPr/>
          <p:nvPr/>
        </p:nvSpPr>
        <p:spPr>
          <a:xfrm>
            <a:off x="7424261" y="2400181"/>
            <a:ext cx="5072182" cy="2330887"/>
          </a:xfrm>
          <a:prstGeom prst="roundRect">
            <a:avLst>
              <a:gd name="adj" fmla="val 4212"/>
            </a:avLst>
          </a:prstGeom>
          <a:solidFill>
            <a:srgbClr val="283157"/>
          </a:solidFill>
          <a:ln w="13573">
            <a:solidFill>
              <a:srgbClr val="303B69"/>
            </a:solidFill>
            <a:prstDash val="solid"/>
          </a:ln>
        </p:spPr>
      </p:sp>
      <p:sp>
        <p:nvSpPr>
          <p:cNvPr id="9" name="Text 7"/>
          <p:cNvSpPr/>
          <p:nvPr/>
        </p:nvSpPr>
        <p:spPr>
          <a:xfrm>
            <a:off x="7655957" y="2631877"/>
            <a:ext cx="2651760" cy="340757"/>
          </a:xfrm>
          <a:prstGeom prst="rect">
            <a:avLst/>
          </a:prstGeom>
          <a:noFill/>
          <a:ln/>
        </p:spPr>
        <p:txBody>
          <a:bodyPr wrap="none" rtlCol="0" anchor="t"/>
          <a:lstStyle/>
          <a:p>
            <a:pPr indent="0" marL="0">
              <a:lnSpc>
                <a:spcPts val="2684"/>
              </a:lnSpc>
              <a:buNone/>
            </a:pPr>
            <a:r>
              <a:rPr lang="en-US" sz="2147" dirty="0">
                <a:solidFill>
                  <a:srgbClr val="EBECEF"/>
                </a:solidFill>
                <a:latin typeface="Fraunces" pitchFamily="34" charset="0"/>
                <a:ea typeface="Fraunces" pitchFamily="34" charset="-122"/>
                <a:cs typeface="Fraunces" pitchFamily="34" charset="-120"/>
              </a:rPr>
              <a:t>Data-Driven Testing</a:t>
            </a:r>
            <a:endParaRPr lang="en-US" sz="2147" dirty="0"/>
          </a:p>
        </p:txBody>
      </p:sp>
      <p:sp>
        <p:nvSpPr>
          <p:cNvPr id="10" name="Text 8"/>
          <p:cNvSpPr/>
          <p:nvPr/>
        </p:nvSpPr>
        <p:spPr>
          <a:xfrm>
            <a:off x="7655957" y="3103483"/>
            <a:ext cx="4608790" cy="1395889"/>
          </a:xfrm>
          <a:prstGeom prst="rect">
            <a:avLst/>
          </a:prstGeom>
          <a:noFill/>
          <a:ln/>
        </p:spPr>
        <p:txBody>
          <a:bodyPr wrap="square" rtlCol="0" anchor="t"/>
          <a:lstStyle/>
          <a:p>
            <a:pPr indent="0" marL="0">
              <a:lnSpc>
                <a:spcPts val="2748"/>
              </a:lnSpc>
              <a:buNone/>
            </a:pPr>
            <a:r>
              <a:rPr lang="en-US" sz="1718" dirty="0">
                <a:solidFill>
                  <a:srgbClr val="EBECEF"/>
                </a:solidFill>
                <a:latin typeface="Epilogue" pitchFamily="34" charset="0"/>
                <a:ea typeface="Epilogue" pitchFamily="34" charset="-122"/>
                <a:cs typeface="Epilogue" pitchFamily="34" charset="-120"/>
              </a:rPr>
              <a:t>Utilize external data sources, such as CSV or Excel files, to validate test scenarios with different inputs and expected outputs.</a:t>
            </a:r>
            <a:endParaRPr lang="en-US" sz="1718" dirty="0"/>
          </a:p>
        </p:txBody>
      </p:sp>
      <p:sp>
        <p:nvSpPr>
          <p:cNvPr id="11" name="Shape 9"/>
          <p:cNvSpPr/>
          <p:nvPr/>
        </p:nvSpPr>
        <p:spPr>
          <a:xfrm>
            <a:off x="2133957" y="4949190"/>
            <a:ext cx="5072182" cy="2679859"/>
          </a:xfrm>
          <a:prstGeom prst="roundRect">
            <a:avLst>
              <a:gd name="adj" fmla="val 3663"/>
            </a:avLst>
          </a:prstGeom>
          <a:solidFill>
            <a:srgbClr val="283157"/>
          </a:solidFill>
          <a:ln w="13573">
            <a:solidFill>
              <a:srgbClr val="303B69"/>
            </a:solidFill>
            <a:prstDash val="solid"/>
          </a:ln>
        </p:spPr>
      </p:sp>
      <p:sp>
        <p:nvSpPr>
          <p:cNvPr id="12" name="Text 10"/>
          <p:cNvSpPr/>
          <p:nvPr/>
        </p:nvSpPr>
        <p:spPr>
          <a:xfrm>
            <a:off x="2365653" y="5180886"/>
            <a:ext cx="2181582" cy="340757"/>
          </a:xfrm>
          <a:prstGeom prst="rect">
            <a:avLst/>
          </a:prstGeom>
          <a:noFill/>
          <a:ln/>
        </p:spPr>
        <p:txBody>
          <a:bodyPr wrap="none" rtlCol="0" anchor="t"/>
          <a:lstStyle/>
          <a:p>
            <a:pPr indent="0" marL="0">
              <a:lnSpc>
                <a:spcPts val="2684"/>
              </a:lnSpc>
              <a:buNone/>
            </a:pPr>
            <a:r>
              <a:rPr lang="en-US" sz="2147" dirty="0">
                <a:solidFill>
                  <a:srgbClr val="EBECEF"/>
                </a:solidFill>
                <a:latin typeface="Fraunces" pitchFamily="34" charset="0"/>
                <a:ea typeface="Fraunces" pitchFamily="34" charset="-122"/>
                <a:cs typeface="Fraunces" pitchFamily="34" charset="-120"/>
              </a:rPr>
              <a:t>Error Handling</a:t>
            </a:r>
            <a:endParaRPr lang="en-US" sz="2147" dirty="0"/>
          </a:p>
        </p:txBody>
      </p:sp>
      <p:sp>
        <p:nvSpPr>
          <p:cNvPr id="13" name="Text 11"/>
          <p:cNvSpPr/>
          <p:nvPr/>
        </p:nvSpPr>
        <p:spPr>
          <a:xfrm>
            <a:off x="2365653" y="5652492"/>
            <a:ext cx="4608790" cy="1395889"/>
          </a:xfrm>
          <a:prstGeom prst="rect">
            <a:avLst/>
          </a:prstGeom>
          <a:noFill/>
          <a:ln/>
        </p:spPr>
        <p:txBody>
          <a:bodyPr wrap="square" rtlCol="0" anchor="t"/>
          <a:lstStyle/>
          <a:p>
            <a:pPr indent="0" marL="0">
              <a:lnSpc>
                <a:spcPts val="2748"/>
              </a:lnSpc>
              <a:buNone/>
            </a:pPr>
            <a:r>
              <a:rPr lang="en-US" sz="1718" dirty="0">
                <a:solidFill>
                  <a:srgbClr val="EBECEF"/>
                </a:solidFill>
                <a:latin typeface="Epilogue" pitchFamily="34" charset="0"/>
                <a:ea typeface="Epilogue" pitchFamily="34" charset="-122"/>
                <a:cs typeface="Epilogue" pitchFamily="34" charset="-120"/>
              </a:rPr>
              <a:t>Implement appropriate exception handling mechanisms to gracefully capture and handle errors encountered during test execution.</a:t>
            </a:r>
            <a:endParaRPr lang="en-US" sz="1718" dirty="0"/>
          </a:p>
        </p:txBody>
      </p:sp>
      <p:sp>
        <p:nvSpPr>
          <p:cNvPr id="14" name="Shape 12"/>
          <p:cNvSpPr/>
          <p:nvPr/>
        </p:nvSpPr>
        <p:spPr>
          <a:xfrm>
            <a:off x="7424261" y="4949190"/>
            <a:ext cx="5072182" cy="2679859"/>
          </a:xfrm>
          <a:prstGeom prst="roundRect">
            <a:avLst>
              <a:gd name="adj" fmla="val 3663"/>
            </a:avLst>
          </a:prstGeom>
          <a:solidFill>
            <a:srgbClr val="283157"/>
          </a:solidFill>
          <a:ln w="13573">
            <a:solidFill>
              <a:srgbClr val="303B69"/>
            </a:solidFill>
            <a:prstDash val="solid"/>
          </a:ln>
        </p:spPr>
      </p:sp>
      <p:sp>
        <p:nvSpPr>
          <p:cNvPr id="15" name="Text 13"/>
          <p:cNvSpPr/>
          <p:nvPr/>
        </p:nvSpPr>
        <p:spPr>
          <a:xfrm>
            <a:off x="7655957" y="5180886"/>
            <a:ext cx="3048000" cy="340757"/>
          </a:xfrm>
          <a:prstGeom prst="rect">
            <a:avLst/>
          </a:prstGeom>
          <a:noFill/>
          <a:ln/>
        </p:spPr>
        <p:txBody>
          <a:bodyPr wrap="none" rtlCol="0" anchor="t"/>
          <a:lstStyle/>
          <a:p>
            <a:pPr indent="0" marL="0">
              <a:lnSpc>
                <a:spcPts val="2684"/>
              </a:lnSpc>
              <a:buNone/>
            </a:pPr>
            <a:r>
              <a:rPr lang="en-US" sz="2147" dirty="0">
                <a:solidFill>
                  <a:srgbClr val="EBECEF"/>
                </a:solidFill>
                <a:latin typeface="Fraunces" pitchFamily="34" charset="0"/>
                <a:ea typeface="Fraunces" pitchFamily="34" charset="-122"/>
                <a:cs typeface="Fraunces" pitchFamily="34" charset="-120"/>
              </a:rPr>
              <a:t>Continuous Integration</a:t>
            </a:r>
            <a:endParaRPr lang="en-US" sz="2147" dirty="0"/>
          </a:p>
        </p:txBody>
      </p:sp>
      <p:sp>
        <p:nvSpPr>
          <p:cNvPr id="16" name="Text 14"/>
          <p:cNvSpPr/>
          <p:nvPr/>
        </p:nvSpPr>
        <p:spPr>
          <a:xfrm>
            <a:off x="7655957" y="5652492"/>
            <a:ext cx="4608790" cy="1744861"/>
          </a:xfrm>
          <a:prstGeom prst="rect">
            <a:avLst/>
          </a:prstGeom>
          <a:noFill/>
          <a:ln/>
        </p:spPr>
        <p:txBody>
          <a:bodyPr wrap="square" rtlCol="0" anchor="t"/>
          <a:lstStyle/>
          <a:p>
            <a:pPr indent="0" marL="0">
              <a:lnSpc>
                <a:spcPts val="2748"/>
              </a:lnSpc>
              <a:buNone/>
            </a:pPr>
            <a:r>
              <a:rPr lang="en-US" sz="1718" dirty="0">
                <a:solidFill>
                  <a:srgbClr val="EBECEF"/>
                </a:solidFill>
                <a:latin typeface="Epilogue" pitchFamily="34" charset="0"/>
                <a:ea typeface="Epilogue" pitchFamily="34" charset="-122"/>
                <a:cs typeface="Epilogue" pitchFamily="34" charset="-120"/>
              </a:rPr>
              <a:t>Integrate automated testing into the software development lifecycle, leveraging tools like Jenkins or GitLab CI/CD for seamless integration and execution.</a:t>
            </a:r>
            <a:endParaRPr lang="en-US" sz="1718" dirty="0"/>
          </a:p>
        </p:txBody>
      </p:sp>
      <p:pic>
        <p:nvPicPr>
          <p:cNvPr id="17"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692">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826294" y="607576"/>
            <a:ext cx="9320213" cy="1377077"/>
          </a:xfrm>
          <a:prstGeom prst="rect">
            <a:avLst/>
          </a:prstGeom>
          <a:noFill/>
          <a:ln/>
        </p:spPr>
        <p:txBody>
          <a:bodyPr wrap="square" rtlCol="0" anchor="t"/>
          <a:lstStyle/>
          <a:p>
            <a:pPr indent="0" marL="0">
              <a:lnSpc>
                <a:spcPts val="5422"/>
              </a:lnSpc>
              <a:buNone/>
            </a:pPr>
            <a:r>
              <a:rPr lang="en-US" sz="4338" dirty="0">
                <a:solidFill>
                  <a:srgbClr val="FFFFFF"/>
                </a:solidFill>
                <a:latin typeface="Fraunces" pitchFamily="34" charset="0"/>
                <a:ea typeface="Fraunces" pitchFamily="34" charset="-122"/>
                <a:cs typeface="Fraunces" pitchFamily="34" charset="-120"/>
              </a:rPr>
              <a:t>Writing Automated Tests using Python</a:t>
            </a:r>
            <a:endParaRPr lang="en-US" sz="4338" dirty="0"/>
          </a:p>
        </p:txBody>
      </p:sp>
      <p:sp>
        <p:nvSpPr>
          <p:cNvPr id="6" name="Shape 3"/>
          <p:cNvSpPr/>
          <p:nvPr/>
        </p:nvSpPr>
        <p:spPr>
          <a:xfrm>
            <a:off x="1134785" y="2315170"/>
            <a:ext cx="44053" cy="5306854"/>
          </a:xfrm>
          <a:prstGeom prst="roundRect">
            <a:avLst>
              <a:gd name="adj" fmla="val 225099"/>
            </a:avLst>
          </a:prstGeom>
          <a:solidFill>
            <a:srgbClr val="303B69"/>
          </a:solidFill>
          <a:ln/>
        </p:spPr>
      </p:sp>
      <p:sp>
        <p:nvSpPr>
          <p:cNvPr id="7" name="Shape 4"/>
          <p:cNvSpPr/>
          <p:nvPr/>
        </p:nvSpPr>
        <p:spPr>
          <a:xfrm>
            <a:off x="1404699" y="2713077"/>
            <a:ext cx="771168" cy="44053"/>
          </a:xfrm>
          <a:prstGeom prst="roundRect">
            <a:avLst>
              <a:gd name="adj" fmla="val 225099"/>
            </a:avLst>
          </a:prstGeom>
          <a:solidFill>
            <a:srgbClr val="303B69"/>
          </a:solidFill>
          <a:ln/>
        </p:spPr>
      </p:sp>
      <p:sp>
        <p:nvSpPr>
          <p:cNvPr id="8" name="Shape 5"/>
          <p:cNvSpPr/>
          <p:nvPr/>
        </p:nvSpPr>
        <p:spPr>
          <a:xfrm>
            <a:off x="908923" y="2487335"/>
            <a:ext cx="495776" cy="495776"/>
          </a:xfrm>
          <a:prstGeom prst="roundRect">
            <a:avLst>
              <a:gd name="adj" fmla="val 20002"/>
            </a:avLst>
          </a:prstGeom>
          <a:solidFill>
            <a:srgbClr val="283157"/>
          </a:solidFill>
          <a:ln w="13692">
            <a:solidFill>
              <a:srgbClr val="303B69"/>
            </a:solidFill>
            <a:prstDash val="solid"/>
          </a:ln>
        </p:spPr>
      </p:sp>
      <p:sp>
        <p:nvSpPr>
          <p:cNvPr id="9" name="Text 6"/>
          <p:cNvSpPr/>
          <p:nvPr/>
        </p:nvSpPr>
        <p:spPr>
          <a:xfrm>
            <a:off x="1080611" y="2528649"/>
            <a:ext cx="152400" cy="413147"/>
          </a:xfrm>
          <a:prstGeom prst="rect">
            <a:avLst/>
          </a:prstGeom>
          <a:noFill/>
          <a:ln/>
        </p:spPr>
        <p:txBody>
          <a:bodyPr wrap="none" rtlCol="0" anchor="t"/>
          <a:lstStyle/>
          <a:p>
            <a:pPr algn="ctr" indent="0" marL="0">
              <a:lnSpc>
                <a:spcPts val="3253"/>
              </a:lnSpc>
              <a:buNone/>
            </a:pPr>
            <a:r>
              <a:rPr lang="en-US" sz="2603" dirty="0">
                <a:solidFill>
                  <a:srgbClr val="EBECEF"/>
                </a:solidFill>
                <a:latin typeface="Fraunces" pitchFamily="34" charset="0"/>
                <a:ea typeface="Fraunces" pitchFamily="34" charset="-122"/>
                <a:cs typeface="Fraunces" pitchFamily="34" charset="-120"/>
              </a:rPr>
              <a:t>1</a:t>
            </a:r>
            <a:endParaRPr lang="en-US" sz="2603" dirty="0"/>
          </a:p>
        </p:txBody>
      </p:sp>
      <p:sp>
        <p:nvSpPr>
          <p:cNvPr id="10" name="Text 7"/>
          <p:cNvSpPr/>
          <p:nvPr/>
        </p:nvSpPr>
        <p:spPr>
          <a:xfrm>
            <a:off x="2368748" y="2535436"/>
            <a:ext cx="2203609" cy="344329"/>
          </a:xfrm>
          <a:prstGeom prst="rect">
            <a:avLst/>
          </a:prstGeom>
          <a:noFill/>
          <a:ln/>
        </p:spPr>
        <p:txBody>
          <a:bodyPr wrap="none" rtlCol="0" anchor="t"/>
          <a:lstStyle/>
          <a:p>
            <a:pPr algn="l" indent="0" marL="0">
              <a:lnSpc>
                <a:spcPts val="2711"/>
              </a:lnSpc>
              <a:buNone/>
            </a:pPr>
            <a:r>
              <a:rPr lang="en-US" sz="2169" dirty="0">
                <a:solidFill>
                  <a:srgbClr val="EBECEF"/>
                </a:solidFill>
                <a:latin typeface="Fraunces" pitchFamily="34" charset="0"/>
                <a:ea typeface="Fraunces" pitchFamily="34" charset="-122"/>
                <a:cs typeface="Fraunces" pitchFamily="34" charset="-120"/>
              </a:rPr>
              <a:t>Test Planning</a:t>
            </a:r>
            <a:endParaRPr lang="en-US" sz="2169" dirty="0"/>
          </a:p>
        </p:txBody>
      </p:sp>
      <p:sp>
        <p:nvSpPr>
          <p:cNvPr id="11" name="Text 8"/>
          <p:cNvSpPr/>
          <p:nvPr/>
        </p:nvSpPr>
        <p:spPr>
          <a:xfrm>
            <a:off x="2368748" y="3011924"/>
            <a:ext cx="7777758" cy="705088"/>
          </a:xfrm>
          <a:prstGeom prst="rect">
            <a:avLst/>
          </a:prstGeom>
          <a:noFill/>
          <a:ln/>
        </p:spPr>
        <p:txBody>
          <a:bodyPr wrap="square" rtlCol="0" anchor="t"/>
          <a:lstStyle/>
          <a:p>
            <a:pPr algn="l" indent="0" marL="0">
              <a:lnSpc>
                <a:spcPts val="2776"/>
              </a:lnSpc>
              <a:buNone/>
            </a:pPr>
            <a:r>
              <a:rPr lang="en-US" sz="1735" dirty="0">
                <a:solidFill>
                  <a:srgbClr val="EBECEF"/>
                </a:solidFill>
                <a:latin typeface="Epilogue" pitchFamily="34" charset="0"/>
                <a:ea typeface="Epilogue" pitchFamily="34" charset="-122"/>
                <a:cs typeface="Epilogue" pitchFamily="34" charset="-120"/>
              </a:rPr>
              <a:t>Define test requirements, scenarios, and objectives before designing and implementing the test scripts.</a:t>
            </a:r>
            <a:endParaRPr lang="en-US" sz="1735" dirty="0"/>
          </a:p>
        </p:txBody>
      </p:sp>
      <p:sp>
        <p:nvSpPr>
          <p:cNvPr id="12" name="Shape 9"/>
          <p:cNvSpPr/>
          <p:nvPr/>
        </p:nvSpPr>
        <p:spPr>
          <a:xfrm>
            <a:off x="1404699" y="4555450"/>
            <a:ext cx="771168" cy="44053"/>
          </a:xfrm>
          <a:prstGeom prst="roundRect">
            <a:avLst>
              <a:gd name="adj" fmla="val 225099"/>
            </a:avLst>
          </a:prstGeom>
          <a:solidFill>
            <a:srgbClr val="303B69"/>
          </a:solidFill>
          <a:ln/>
        </p:spPr>
      </p:sp>
      <p:sp>
        <p:nvSpPr>
          <p:cNvPr id="13" name="Shape 10"/>
          <p:cNvSpPr/>
          <p:nvPr/>
        </p:nvSpPr>
        <p:spPr>
          <a:xfrm>
            <a:off x="908923" y="4329708"/>
            <a:ext cx="495776" cy="495776"/>
          </a:xfrm>
          <a:prstGeom prst="roundRect">
            <a:avLst>
              <a:gd name="adj" fmla="val 20002"/>
            </a:avLst>
          </a:prstGeom>
          <a:solidFill>
            <a:srgbClr val="283157"/>
          </a:solidFill>
          <a:ln w="13692">
            <a:solidFill>
              <a:srgbClr val="303B69"/>
            </a:solidFill>
            <a:prstDash val="solid"/>
          </a:ln>
        </p:spPr>
      </p:sp>
      <p:sp>
        <p:nvSpPr>
          <p:cNvPr id="14" name="Text 11"/>
          <p:cNvSpPr/>
          <p:nvPr/>
        </p:nvSpPr>
        <p:spPr>
          <a:xfrm>
            <a:off x="1057751" y="4371023"/>
            <a:ext cx="198120" cy="413147"/>
          </a:xfrm>
          <a:prstGeom prst="rect">
            <a:avLst/>
          </a:prstGeom>
          <a:noFill/>
          <a:ln/>
        </p:spPr>
        <p:txBody>
          <a:bodyPr wrap="none" rtlCol="0" anchor="t"/>
          <a:lstStyle/>
          <a:p>
            <a:pPr algn="ctr" indent="0" marL="0">
              <a:lnSpc>
                <a:spcPts val="3253"/>
              </a:lnSpc>
              <a:buNone/>
            </a:pPr>
            <a:r>
              <a:rPr lang="en-US" sz="2603" dirty="0">
                <a:solidFill>
                  <a:srgbClr val="EBECEF"/>
                </a:solidFill>
                <a:latin typeface="Fraunces" pitchFamily="34" charset="0"/>
                <a:ea typeface="Fraunces" pitchFamily="34" charset="-122"/>
                <a:cs typeface="Fraunces" pitchFamily="34" charset="-120"/>
              </a:rPr>
              <a:t>2</a:t>
            </a:r>
            <a:endParaRPr lang="en-US" sz="2603" dirty="0"/>
          </a:p>
        </p:txBody>
      </p:sp>
      <p:sp>
        <p:nvSpPr>
          <p:cNvPr id="15" name="Text 12"/>
          <p:cNvSpPr/>
          <p:nvPr/>
        </p:nvSpPr>
        <p:spPr>
          <a:xfrm>
            <a:off x="2368748" y="4377809"/>
            <a:ext cx="2621280" cy="344329"/>
          </a:xfrm>
          <a:prstGeom prst="rect">
            <a:avLst/>
          </a:prstGeom>
          <a:noFill/>
          <a:ln/>
        </p:spPr>
        <p:txBody>
          <a:bodyPr wrap="none" rtlCol="0" anchor="t"/>
          <a:lstStyle/>
          <a:p>
            <a:pPr algn="l" indent="0" marL="0">
              <a:lnSpc>
                <a:spcPts val="2711"/>
              </a:lnSpc>
              <a:buNone/>
            </a:pPr>
            <a:r>
              <a:rPr lang="en-US" sz="2169" dirty="0">
                <a:solidFill>
                  <a:srgbClr val="EBECEF"/>
                </a:solidFill>
                <a:latin typeface="Fraunces" pitchFamily="34" charset="0"/>
                <a:ea typeface="Fraunces" pitchFamily="34" charset="-122"/>
                <a:cs typeface="Fraunces" pitchFamily="34" charset="-120"/>
              </a:rPr>
              <a:t>Test Script Creation</a:t>
            </a:r>
            <a:endParaRPr lang="en-US" sz="2169" dirty="0"/>
          </a:p>
        </p:txBody>
      </p:sp>
      <p:sp>
        <p:nvSpPr>
          <p:cNvPr id="16" name="Text 13"/>
          <p:cNvSpPr/>
          <p:nvPr/>
        </p:nvSpPr>
        <p:spPr>
          <a:xfrm>
            <a:off x="2368748" y="4854297"/>
            <a:ext cx="7777758" cy="705088"/>
          </a:xfrm>
          <a:prstGeom prst="rect">
            <a:avLst/>
          </a:prstGeom>
          <a:noFill/>
          <a:ln/>
        </p:spPr>
        <p:txBody>
          <a:bodyPr wrap="square" rtlCol="0" anchor="t"/>
          <a:lstStyle/>
          <a:p>
            <a:pPr algn="l" indent="0" marL="0">
              <a:lnSpc>
                <a:spcPts val="2776"/>
              </a:lnSpc>
              <a:buNone/>
            </a:pPr>
            <a:r>
              <a:rPr lang="en-US" sz="1735" dirty="0">
                <a:solidFill>
                  <a:srgbClr val="EBECEF"/>
                </a:solidFill>
                <a:latin typeface="Epilogue" pitchFamily="34" charset="0"/>
                <a:ea typeface="Epilogue" pitchFamily="34" charset="-122"/>
                <a:cs typeface="Epilogue" pitchFamily="34" charset="-120"/>
              </a:rPr>
              <a:t>Write test scripts using Python, incorporating relevant libraries and frameworks to interact with the application under test.</a:t>
            </a:r>
            <a:endParaRPr lang="en-US" sz="1735" dirty="0"/>
          </a:p>
        </p:txBody>
      </p:sp>
      <p:sp>
        <p:nvSpPr>
          <p:cNvPr id="17" name="Shape 14"/>
          <p:cNvSpPr/>
          <p:nvPr/>
        </p:nvSpPr>
        <p:spPr>
          <a:xfrm>
            <a:off x="1404699" y="6397823"/>
            <a:ext cx="771168" cy="44053"/>
          </a:xfrm>
          <a:prstGeom prst="roundRect">
            <a:avLst>
              <a:gd name="adj" fmla="val 225099"/>
            </a:avLst>
          </a:prstGeom>
          <a:solidFill>
            <a:srgbClr val="303B69"/>
          </a:solidFill>
          <a:ln/>
        </p:spPr>
      </p:sp>
      <p:sp>
        <p:nvSpPr>
          <p:cNvPr id="18" name="Shape 15"/>
          <p:cNvSpPr/>
          <p:nvPr/>
        </p:nvSpPr>
        <p:spPr>
          <a:xfrm>
            <a:off x="908923" y="6172081"/>
            <a:ext cx="495776" cy="495776"/>
          </a:xfrm>
          <a:prstGeom prst="roundRect">
            <a:avLst>
              <a:gd name="adj" fmla="val 20002"/>
            </a:avLst>
          </a:prstGeom>
          <a:solidFill>
            <a:srgbClr val="283157"/>
          </a:solidFill>
          <a:ln w="13692">
            <a:solidFill>
              <a:srgbClr val="303B69"/>
            </a:solidFill>
            <a:prstDash val="solid"/>
          </a:ln>
        </p:spPr>
      </p:sp>
      <p:sp>
        <p:nvSpPr>
          <p:cNvPr id="19" name="Text 16"/>
          <p:cNvSpPr/>
          <p:nvPr/>
        </p:nvSpPr>
        <p:spPr>
          <a:xfrm>
            <a:off x="1065371" y="6213396"/>
            <a:ext cx="182880" cy="413147"/>
          </a:xfrm>
          <a:prstGeom prst="rect">
            <a:avLst/>
          </a:prstGeom>
          <a:noFill/>
          <a:ln/>
        </p:spPr>
        <p:txBody>
          <a:bodyPr wrap="none" rtlCol="0" anchor="t"/>
          <a:lstStyle/>
          <a:p>
            <a:pPr algn="ctr" indent="0" marL="0">
              <a:lnSpc>
                <a:spcPts val="3253"/>
              </a:lnSpc>
              <a:buNone/>
            </a:pPr>
            <a:r>
              <a:rPr lang="en-US" sz="2603" dirty="0">
                <a:solidFill>
                  <a:srgbClr val="EBECEF"/>
                </a:solidFill>
                <a:latin typeface="Fraunces" pitchFamily="34" charset="0"/>
                <a:ea typeface="Fraunces" pitchFamily="34" charset="-122"/>
                <a:cs typeface="Fraunces" pitchFamily="34" charset="-120"/>
              </a:rPr>
              <a:t>3</a:t>
            </a:r>
            <a:endParaRPr lang="en-US" sz="2603" dirty="0"/>
          </a:p>
        </p:txBody>
      </p:sp>
      <p:sp>
        <p:nvSpPr>
          <p:cNvPr id="20" name="Text 17"/>
          <p:cNvSpPr/>
          <p:nvPr/>
        </p:nvSpPr>
        <p:spPr>
          <a:xfrm>
            <a:off x="2368748" y="6220182"/>
            <a:ext cx="2903220" cy="344329"/>
          </a:xfrm>
          <a:prstGeom prst="rect">
            <a:avLst/>
          </a:prstGeom>
          <a:noFill/>
          <a:ln/>
        </p:spPr>
        <p:txBody>
          <a:bodyPr wrap="none" rtlCol="0" anchor="t"/>
          <a:lstStyle/>
          <a:p>
            <a:pPr algn="l" indent="0" marL="0">
              <a:lnSpc>
                <a:spcPts val="2711"/>
              </a:lnSpc>
              <a:buNone/>
            </a:pPr>
            <a:r>
              <a:rPr lang="en-US" sz="2169" dirty="0">
                <a:solidFill>
                  <a:srgbClr val="EBECEF"/>
                </a:solidFill>
                <a:latin typeface="Fraunces" pitchFamily="34" charset="0"/>
                <a:ea typeface="Fraunces" pitchFamily="34" charset="-122"/>
                <a:cs typeface="Fraunces" pitchFamily="34" charset="-120"/>
              </a:rPr>
              <a:t>Test Data Preparation</a:t>
            </a:r>
            <a:endParaRPr lang="en-US" sz="2169" dirty="0"/>
          </a:p>
        </p:txBody>
      </p:sp>
      <p:sp>
        <p:nvSpPr>
          <p:cNvPr id="21" name="Text 18"/>
          <p:cNvSpPr/>
          <p:nvPr/>
        </p:nvSpPr>
        <p:spPr>
          <a:xfrm>
            <a:off x="2368748" y="6696670"/>
            <a:ext cx="7777758" cy="705088"/>
          </a:xfrm>
          <a:prstGeom prst="rect">
            <a:avLst/>
          </a:prstGeom>
          <a:noFill/>
          <a:ln/>
        </p:spPr>
        <p:txBody>
          <a:bodyPr wrap="square" rtlCol="0" anchor="t"/>
          <a:lstStyle/>
          <a:p>
            <a:pPr algn="l" indent="0" marL="0">
              <a:lnSpc>
                <a:spcPts val="2776"/>
              </a:lnSpc>
              <a:buNone/>
            </a:pPr>
            <a:r>
              <a:rPr lang="en-US" sz="1735" dirty="0">
                <a:solidFill>
                  <a:srgbClr val="EBECEF"/>
                </a:solidFill>
                <a:latin typeface="Epilogue" pitchFamily="34" charset="0"/>
                <a:ea typeface="Epilogue" pitchFamily="34" charset="-122"/>
                <a:cs typeface="Epilogue" pitchFamily="34" charset="-120"/>
              </a:rPr>
              <a:t>Generate or gather test data required to simulate real-world scenarios and cover different test cases.</a:t>
            </a:r>
            <a:endParaRPr lang="en-US" sz="1735"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692">
            <a:solidFill>
              <a:srgbClr val="565151"/>
            </a:solidFill>
            <a:prstDash val="solid"/>
          </a:ln>
        </p:spPr>
      </p:sp>
      <p:sp>
        <p:nvSpPr>
          <p:cNvPr id="4" name="Text 2"/>
          <p:cNvSpPr/>
          <p:nvPr/>
        </p:nvSpPr>
        <p:spPr>
          <a:xfrm>
            <a:off x="2100739" y="605076"/>
            <a:ext cx="10428923" cy="1372076"/>
          </a:xfrm>
          <a:prstGeom prst="rect">
            <a:avLst/>
          </a:prstGeom>
          <a:noFill/>
          <a:ln/>
        </p:spPr>
        <p:txBody>
          <a:bodyPr wrap="square" rtlCol="0" anchor="t"/>
          <a:lstStyle/>
          <a:p>
            <a:pPr indent="0" marL="0">
              <a:lnSpc>
                <a:spcPts val="5402"/>
              </a:lnSpc>
              <a:buNone/>
            </a:pPr>
            <a:r>
              <a:rPr lang="en-US" sz="4322" dirty="0">
                <a:solidFill>
                  <a:srgbClr val="FFFFFF"/>
                </a:solidFill>
                <a:latin typeface="Fraunces" pitchFamily="34" charset="0"/>
                <a:ea typeface="Fraunces" pitchFamily="34" charset="-122"/>
                <a:cs typeface="Fraunces" pitchFamily="34" charset="-120"/>
              </a:rPr>
              <a:t>Running and Analyzing Automated Tests</a:t>
            </a:r>
            <a:endParaRPr lang="en-US" sz="4322" dirty="0"/>
          </a:p>
        </p:txBody>
      </p:sp>
      <p:sp>
        <p:nvSpPr>
          <p:cNvPr id="5" name="Shape 3"/>
          <p:cNvSpPr/>
          <p:nvPr/>
        </p:nvSpPr>
        <p:spPr>
          <a:xfrm>
            <a:off x="7293293" y="2416254"/>
            <a:ext cx="43815" cy="5208270"/>
          </a:xfrm>
          <a:prstGeom prst="roundRect">
            <a:avLst>
              <a:gd name="adj" fmla="val 225494"/>
            </a:avLst>
          </a:prstGeom>
          <a:solidFill>
            <a:srgbClr val="303B69"/>
          </a:solidFill>
          <a:ln/>
        </p:spPr>
      </p:sp>
      <p:sp>
        <p:nvSpPr>
          <p:cNvPr id="6" name="Shape 4"/>
          <p:cNvSpPr/>
          <p:nvPr/>
        </p:nvSpPr>
        <p:spPr>
          <a:xfrm>
            <a:off x="7562195" y="2812733"/>
            <a:ext cx="768429" cy="43815"/>
          </a:xfrm>
          <a:prstGeom prst="roundRect">
            <a:avLst>
              <a:gd name="adj" fmla="val 225494"/>
            </a:avLst>
          </a:prstGeom>
          <a:solidFill>
            <a:srgbClr val="303B69"/>
          </a:solidFill>
          <a:ln/>
        </p:spPr>
      </p:sp>
      <p:sp>
        <p:nvSpPr>
          <p:cNvPr id="7" name="Shape 5"/>
          <p:cNvSpPr/>
          <p:nvPr/>
        </p:nvSpPr>
        <p:spPr>
          <a:xfrm>
            <a:off x="7068205" y="2587704"/>
            <a:ext cx="493990" cy="493990"/>
          </a:xfrm>
          <a:prstGeom prst="roundRect">
            <a:avLst>
              <a:gd name="adj" fmla="val 20000"/>
            </a:avLst>
          </a:prstGeom>
          <a:solidFill>
            <a:srgbClr val="283157"/>
          </a:solidFill>
          <a:ln w="13692">
            <a:solidFill>
              <a:srgbClr val="303B69"/>
            </a:solidFill>
            <a:prstDash val="solid"/>
          </a:ln>
        </p:spPr>
      </p:sp>
      <p:sp>
        <p:nvSpPr>
          <p:cNvPr id="8" name="Text 6"/>
          <p:cNvSpPr/>
          <p:nvPr/>
        </p:nvSpPr>
        <p:spPr>
          <a:xfrm>
            <a:off x="7238940" y="2628900"/>
            <a:ext cx="152400" cy="411599"/>
          </a:xfrm>
          <a:prstGeom prst="rect">
            <a:avLst/>
          </a:prstGeom>
          <a:noFill/>
          <a:ln/>
        </p:spPr>
        <p:txBody>
          <a:bodyPr wrap="none" rtlCol="0" anchor="t"/>
          <a:lstStyle/>
          <a:p>
            <a:pPr algn="ctr" indent="0" marL="0">
              <a:lnSpc>
                <a:spcPts val="3241"/>
              </a:lnSpc>
              <a:buNone/>
            </a:pPr>
            <a:r>
              <a:rPr lang="en-US" sz="2593" dirty="0">
                <a:solidFill>
                  <a:srgbClr val="EBECEF"/>
                </a:solidFill>
                <a:latin typeface="Fraunces" pitchFamily="34" charset="0"/>
                <a:ea typeface="Fraunces" pitchFamily="34" charset="-122"/>
                <a:cs typeface="Fraunces" pitchFamily="34" charset="-120"/>
              </a:rPr>
              <a:t>1</a:t>
            </a:r>
            <a:endParaRPr lang="en-US" sz="2593" dirty="0"/>
          </a:p>
        </p:txBody>
      </p:sp>
      <p:sp>
        <p:nvSpPr>
          <p:cNvPr id="9" name="Text 7"/>
          <p:cNvSpPr/>
          <p:nvPr/>
        </p:nvSpPr>
        <p:spPr>
          <a:xfrm>
            <a:off x="8522732" y="2635806"/>
            <a:ext cx="2195513" cy="343019"/>
          </a:xfrm>
          <a:prstGeom prst="rect">
            <a:avLst/>
          </a:prstGeom>
          <a:noFill/>
          <a:ln/>
        </p:spPr>
        <p:txBody>
          <a:bodyPr wrap="none" rtlCol="0" anchor="t"/>
          <a:lstStyle/>
          <a:p>
            <a:pPr algn="l" indent="0" marL="0">
              <a:lnSpc>
                <a:spcPts val="2701"/>
              </a:lnSpc>
              <a:buNone/>
            </a:pPr>
            <a:r>
              <a:rPr lang="en-US" sz="2161" dirty="0">
                <a:solidFill>
                  <a:srgbClr val="EBECEF"/>
                </a:solidFill>
                <a:latin typeface="Fraunces" pitchFamily="34" charset="0"/>
                <a:ea typeface="Fraunces" pitchFamily="34" charset="-122"/>
                <a:cs typeface="Fraunces" pitchFamily="34" charset="-120"/>
              </a:rPr>
              <a:t>Execution</a:t>
            </a:r>
            <a:endParaRPr lang="en-US" sz="2161" dirty="0"/>
          </a:p>
        </p:txBody>
      </p:sp>
      <p:sp>
        <p:nvSpPr>
          <p:cNvPr id="10" name="Text 8"/>
          <p:cNvSpPr/>
          <p:nvPr/>
        </p:nvSpPr>
        <p:spPr>
          <a:xfrm>
            <a:off x="8522732" y="3110508"/>
            <a:ext cx="4006929" cy="1404938"/>
          </a:xfrm>
          <a:prstGeom prst="rect">
            <a:avLst/>
          </a:prstGeom>
          <a:noFill/>
          <a:ln/>
        </p:spPr>
        <p:txBody>
          <a:bodyPr wrap="square" rtlCol="0" anchor="t"/>
          <a:lstStyle/>
          <a:p>
            <a:pPr algn="l" indent="0" marL="0">
              <a:lnSpc>
                <a:spcPts val="2766"/>
              </a:lnSpc>
              <a:buNone/>
            </a:pPr>
            <a:r>
              <a:rPr lang="en-US" sz="1729" dirty="0">
                <a:solidFill>
                  <a:srgbClr val="EBECEF"/>
                </a:solidFill>
                <a:latin typeface="Epilogue" pitchFamily="34" charset="0"/>
                <a:ea typeface="Epilogue" pitchFamily="34" charset="-122"/>
                <a:cs typeface="Epilogue" pitchFamily="34" charset="-120"/>
              </a:rPr>
              <a:t>Run automated tests across various platforms, configurations, and test environments to validate application functionality.</a:t>
            </a:r>
            <a:endParaRPr lang="en-US" sz="1729" dirty="0"/>
          </a:p>
        </p:txBody>
      </p:sp>
      <p:sp>
        <p:nvSpPr>
          <p:cNvPr id="11" name="Shape 9"/>
          <p:cNvSpPr/>
          <p:nvPr/>
        </p:nvSpPr>
        <p:spPr>
          <a:xfrm>
            <a:off x="6299775" y="3910489"/>
            <a:ext cx="768429" cy="43815"/>
          </a:xfrm>
          <a:prstGeom prst="roundRect">
            <a:avLst>
              <a:gd name="adj" fmla="val 225494"/>
            </a:avLst>
          </a:prstGeom>
          <a:solidFill>
            <a:srgbClr val="303B69"/>
          </a:solidFill>
          <a:ln/>
        </p:spPr>
      </p:sp>
      <p:sp>
        <p:nvSpPr>
          <p:cNvPr id="12" name="Shape 10"/>
          <p:cNvSpPr/>
          <p:nvPr/>
        </p:nvSpPr>
        <p:spPr>
          <a:xfrm>
            <a:off x="7068205" y="3685461"/>
            <a:ext cx="493990" cy="493990"/>
          </a:xfrm>
          <a:prstGeom prst="roundRect">
            <a:avLst>
              <a:gd name="adj" fmla="val 20000"/>
            </a:avLst>
          </a:prstGeom>
          <a:solidFill>
            <a:srgbClr val="283157"/>
          </a:solidFill>
          <a:ln w="13692">
            <a:solidFill>
              <a:srgbClr val="303B69"/>
            </a:solidFill>
            <a:prstDash val="solid"/>
          </a:ln>
        </p:spPr>
      </p:sp>
      <p:sp>
        <p:nvSpPr>
          <p:cNvPr id="13" name="Text 11"/>
          <p:cNvSpPr/>
          <p:nvPr/>
        </p:nvSpPr>
        <p:spPr>
          <a:xfrm>
            <a:off x="7216080" y="3726656"/>
            <a:ext cx="198120" cy="411599"/>
          </a:xfrm>
          <a:prstGeom prst="rect">
            <a:avLst/>
          </a:prstGeom>
          <a:noFill/>
          <a:ln/>
        </p:spPr>
        <p:txBody>
          <a:bodyPr wrap="none" rtlCol="0" anchor="t"/>
          <a:lstStyle/>
          <a:p>
            <a:pPr algn="ctr" indent="0" marL="0">
              <a:lnSpc>
                <a:spcPts val="3241"/>
              </a:lnSpc>
              <a:buNone/>
            </a:pPr>
            <a:r>
              <a:rPr lang="en-US" sz="2593" dirty="0">
                <a:solidFill>
                  <a:srgbClr val="EBECEF"/>
                </a:solidFill>
                <a:latin typeface="Fraunces" pitchFamily="34" charset="0"/>
                <a:ea typeface="Fraunces" pitchFamily="34" charset="-122"/>
                <a:cs typeface="Fraunces" pitchFamily="34" charset="-120"/>
              </a:rPr>
              <a:t>2</a:t>
            </a:r>
            <a:endParaRPr lang="en-US" sz="2593" dirty="0"/>
          </a:p>
        </p:txBody>
      </p:sp>
      <p:sp>
        <p:nvSpPr>
          <p:cNvPr id="14" name="Text 12"/>
          <p:cNvSpPr/>
          <p:nvPr/>
        </p:nvSpPr>
        <p:spPr>
          <a:xfrm>
            <a:off x="3912156" y="3733562"/>
            <a:ext cx="2195513" cy="343019"/>
          </a:xfrm>
          <a:prstGeom prst="rect">
            <a:avLst/>
          </a:prstGeom>
          <a:noFill/>
          <a:ln/>
        </p:spPr>
        <p:txBody>
          <a:bodyPr wrap="none" rtlCol="0" anchor="t"/>
          <a:lstStyle/>
          <a:p>
            <a:pPr algn="r" indent="0" marL="0">
              <a:lnSpc>
                <a:spcPts val="2701"/>
              </a:lnSpc>
              <a:buNone/>
            </a:pPr>
            <a:r>
              <a:rPr lang="en-US" sz="2161" dirty="0">
                <a:solidFill>
                  <a:srgbClr val="EBECEF"/>
                </a:solidFill>
                <a:latin typeface="Fraunces" pitchFamily="34" charset="0"/>
                <a:ea typeface="Fraunces" pitchFamily="34" charset="-122"/>
                <a:cs typeface="Fraunces" pitchFamily="34" charset="-120"/>
              </a:rPr>
              <a:t>Result Analysis</a:t>
            </a:r>
            <a:endParaRPr lang="en-US" sz="2161" dirty="0"/>
          </a:p>
        </p:txBody>
      </p:sp>
      <p:sp>
        <p:nvSpPr>
          <p:cNvPr id="15" name="Text 13"/>
          <p:cNvSpPr/>
          <p:nvPr/>
        </p:nvSpPr>
        <p:spPr>
          <a:xfrm>
            <a:off x="2100739" y="4208264"/>
            <a:ext cx="4006929" cy="1053703"/>
          </a:xfrm>
          <a:prstGeom prst="rect">
            <a:avLst/>
          </a:prstGeom>
          <a:noFill/>
          <a:ln/>
        </p:spPr>
        <p:txBody>
          <a:bodyPr wrap="square" rtlCol="0" anchor="t"/>
          <a:lstStyle/>
          <a:p>
            <a:pPr algn="r" indent="0" marL="0">
              <a:lnSpc>
                <a:spcPts val="2766"/>
              </a:lnSpc>
              <a:buNone/>
            </a:pPr>
            <a:r>
              <a:rPr lang="en-US" sz="1729" dirty="0">
                <a:solidFill>
                  <a:srgbClr val="EBECEF"/>
                </a:solidFill>
                <a:latin typeface="Epilogue" pitchFamily="34" charset="0"/>
                <a:ea typeface="Epilogue" pitchFamily="34" charset="-122"/>
                <a:cs typeface="Epilogue" pitchFamily="34" charset="-120"/>
              </a:rPr>
              <a:t>Analyze test results and generate reports, identifying failures, defects, and areas for improvement.</a:t>
            </a:r>
            <a:endParaRPr lang="en-US" sz="1729" dirty="0"/>
          </a:p>
        </p:txBody>
      </p:sp>
      <p:sp>
        <p:nvSpPr>
          <p:cNvPr id="16" name="Shape 14"/>
          <p:cNvSpPr/>
          <p:nvPr/>
        </p:nvSpPr>
        <p:spPr>
          <a:xfrm>
            <a:off x="7562195" y="5351026"/>
            <a:ext cx="768429" cy="43815"/>
          </a:xfrm>
          <a:prstGeom prst="roundRect">
            <a:avLst>
              <a:gd name="adj" fmla="val 225494"/>
            </a:avLst>
          </a:prstGeom>
          <a:solidFill>
            <a:srgbClr val="303B69"/>
          </a:solidFill>
          <a:ln/>
        </p:spPr>
      </p:sp>
      <p:sp>
        <p:nvSpPr>
          <p:cNvPr id="17" name="Shape 15"/>
          <p:cNvSpPr/>
          <p:nvPr/>
        </p:nvSpPr>
        <p:spPr>
          <a:xfrm>
            <a:off x="7068205" y="5125998"/>
            <a:ext cx="493990" cy="493990"/>
          </a:xfrm>
          <a:prstGeom prst="roundRect">
            <a:avLst>
              <a:gd name="adj" fmla="val 20000"/>
            </a:avLst>
          </a:prstGeom>
          <a:solidFill>
            <a:srgbClr val="283157"/>
          </a:solidFill>
          <a:ln w="13692">
            <a:solidFill>
              <a:srgbClr val="303B69"/>
            </a:solidFill>
            <a:prstDash val="solid"/>
          </a:ln>
        </p:spPr>
      </p:sp>
      <p:sp>
        <p:nvSpPr>
          <p:cNvPr id="18" name="Text 16"/>
          <p:cNvSpPr/>
          <p:nvPr/>
        </p:nvSpPr>
        <p:spPr>
          <a:xfrm>
            <a:off x="7223700" y="5167193"/>
            <a:ext cx="182880" cy="411599"/>
          </a:xfrm>
          <a:prstGeom prst="rect">
            <a:avLst/>
          </a:prstGeom>
          <a:noFill/>
          <a:ln/>
        </p:spPr>
        <p:txBody>
          <a:bodyPr wrap="none" rtlCol="0" anchor="t"/>
          <a:lstStyle/>
          <a:p>
            <a:pPr algn="ctr" indent="0" marL="0">
              <a:lnSpc>
                <a:spcPts val="3241"/>
              </a:lnSpc>
              <a:buNone/>
            </a:pPr>
            <a:r>
              <a:rPr lang="en-US" sz="2593" dirty="0">
                <a:solidFill>
                  <a:srgbClr val="EBECEF"/>
                </a:solidFill>
                <a:latin typeface="Fraunces" pitchFamily="34" charset="0"/>
                <a:ea typeface="Fraunces" pitchFamily="34" charset="-122"/>
                <a:cs typeface="Fraunces" pitchFamily="34" charset="-120"/>
              </a:rPr>
              <a:t>3</a:t>
            </a:r>
            <a:endParaRPr lang="en-US" sz="2593" dirty="0"/>
          </a:p>
        </p:txBody>
      </p:sp>
      <p:sp>
        <p:nvSpPr>
          <p:cNvPr id="19" name="Text 17"/>
          <p:cNvSpPr/>
          <p:nvPr/>
        </p:nvSpPr>
        <p:spPr>
          <a:xfrm>
            <a:off x="8522732" y="5174099"/>
            <a:ext cx="2195513" cy="343019"/>
          </a:xfrm>
          <a:prstGeom prst="rect">
            <a:avLst/>
          </a:prstGeom>
          <a:noFill/>
          <a:ln/>
        </p:spPr>
        <p:txBody>
          <a:bodyPr wrap="none" rtlCol="0" anchor="t"/>
          <a:lstStyle/>
          <a:p>
            <a:pPr algn="l" indent="0" marL="0">
              <a:lnSpc>
                <a:spcPts val="2701"/>
              </a:lnSpc>
              <a:buNone/>
            </a:pPr>
            <a:r>
              <a:rPr lang="en-US" sz="2161" dirty="0">
                <a:solidFill>
                  <a:srgbClr val="EBECEF"/>
                </a:solidFill>
                <a:latin typeface="Fraunces" pitchFamily="34" charset="0"/>
                <a:ea typeface="Fraunces" pitchFamily="34" charset="-122"/>
                <a:cs typeface="Fraunces" pitchFamily="34" charset="-120"/>
              </a:rPr>
              <a:t>Bug Reporting</a:t>
            </a:r>
            <a:endParaRPr lang="en-US" sz="2161" dirty="0"/>
          </a:p>
        </p:txBody>
      </p:sp>
      <p:sp>
        <p:nvSpPr>
          <p:cNvPr id="20" name="Text 18"/>
          <p:cNvSpPr/>
          <p:nvPr/>
        </p:nvSpPr>
        <p:spPr>
          <a:xfrm>
            <a:off x="8522732" y="5648801"/>
            <a:ext cx="4006929" cy="1756172"/>
          </a:xfrm>
          <a:prstGeom prst="rect">
            <a:avLst/>
          </a:prstGeom>
          <a:noFill/>
          <a:ln/>
        </p:spPr>
        <p:txBody>
          <a:bodyPr wrap="square" rtlCol="0" anchor="t"/>
          <a:lstStyle/>
          <a:p>
            <a:pPr algn="l" indent="0" marL="0">
              <a:lnSpc>
                <a:spcPts val="2766"/>
              </a:lnSpc>
              <a:buNone/>
            </a:pPr>
            <a:r>
              <a:rPr lang="en-US" sz="1729" dirty="0">
                <a:solidFill>
                  <a:srgbClr val="EBECEF"/>
                </a:solidFill>
                <a:latin typeface="Epilogue" pitchFamily="34" charset="0"/>
                <a:ea typeface="Epilogue" pitchFamily="34" charset="-122"/>
                <a:cs typeface="Epilogue" pitchFamily="34" charset="-120"/>
              </a:rPr>
              <a:t>Report identified bugs and issues following standard procedures, ensuring efficient communication and collaboration with the development team.</a:t>
            </a:r>
            <a:endParaRPr lang="en-US" sz="1729"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2896076"/>
            <a:ext cx="4443889" cy="694373"/>
          </a:xfrm>
          <a:prstGeom prst="rect">
            <a:avLst/>
          </a:prstGeom>
          <a:noFill/>
          <a:ln/>
        </p:spPr>
        <p:txBody>
          <a:bodyPr wrap="none" rtlCol="0" anchor="t"/>
          <a:lstStyle/>
          <a:p>
            <a:pPr indent="0" marL="0">
              <a:lnSpc>
                <a:spcPts val="5468"/>
              </a:lnSpc>
              <a:buNone/>
            </a:pPr>
            <a:r>
              <a:rPr lang="en-US" sz="4374" dirty="0">
                <a:solidFill>
                  <a:srgbClr val="FFFFFF"/>
                </a:solidFill>
                <a:latin typeface="Fraunces" pitchFamily="34" charset="0"/>
                <a:ea typeface="Fraunces" pitchFamily="34" charset="-122"/>
                <a:cs typeface="Fraunces" pitchFamily="34" charset="-120"/>
              </a:rPr>
              <a:t>Program:</a:t>
            </a:r>
            <a:endParaRPr lang="en-US" sz="4374" dirty="0"/>
          </a:p>
        </p:txBody>
      </p:sp>
      <p:pic>
        <p:nvPicPr>
          <p:cNvPr id="5" name="Image 0" descr="preencoded.png">    </p:cNvPr>
          <p:cNvPicPr>
            <a:picLocks noChangeAspect="1"/>
          </p:cNvPicPr>
          <p:nvPr/>
        </p:nvPicPr>
        <p:blipFill>
          <a:blip r:embed="rId1"/>
          <a:stretch>
            <a:fillRect/>
          </a:stretch>
        </p:blipFill>
        <p:spPr>
          <a:xfrm>
            <a:off x="2037993" y="4034790"/>
            <a:ext cx="10554414" cy="1243251"/>
          </a:xfrm>
          <a:prstGeom prst="rect">
            <a:avLst/>
          </a:prstGeom>
        </p:spPr>
      </p:pic>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2037993" y="1618655"/>
            <a:ext cx="10554414" cy="4992291"/>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1549">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2924294" y="509111"/>
            <a:ext cx="8514755" cy="7211258"/>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2263">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2612708" y="545663"/>
            <a:ext cx="9404866" cy="7138273"/>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2037993" y="1655088"/>
            <a:ext cx="10554414" cy="4919424"/>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2023-12-27T17:57:41Z</dcterms:created>
  <dcterms:modified xsi:type="dcterms:W3CDTF">2023-12-27T17:57:41Z</dcterms:modified>
</cp:coreProperties>
</file>